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65" r:id="rId6"/>
    <p:sldId id="259" r:id="rId7"/>
    <p:sldId id="270" r:id="rId8"/>
    <p:sldId id="260" r:id="rId9"/>
    <p:sldId id="261" r:id="rId10"/>
    <p:sldId id="262" r:id="rId11"/>
    <p:sldId id="263" r:id="rId12"/>
    <p:sldId id="266" r:id="rId13"/>
    <p:sldId id="267" r:id="rId14"/>
    <p:sldId id="271" r:id="rId15"/>
    <p:sldId id="272" r:id="rId16"/>
    <p:sldId id="268" r:id="rId17"/>
    <p:sldId id="269"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02.12.2025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02.12.2025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02.12.2025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02.12.2025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02.12.2025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02.12.2025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02.12.2025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02.12.2025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2276872"/>
            <a:ext cx="7772400" cy="2386028"/>
          </a:xfrm>
        </p:spPr>
        <p:txBody>
          <a:bodyPr/>
          <a:lstStyle/>
          <a:p>
            <a:r>
              <a:rPr lang="ru-RU" dirty="0" smtClean="0"/>
              <a:t>Знаменитые люди города Орла</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428596" y="1214422"/>
            <a:ext cx="8229600" cy="4413516"/>
          </a:xfrm>
          <a:prstGeom prst="rect">
            <a:avLst/>
          </a:prstGeom>
        </p:spPr>
        <p:txBody>
          <a:bodyPr wrap="square">
            <a:spAutoFit/>
          </a:bodyPr>
          <a:lstStyle/>
          <a:p>
            <a:pPr algn="just"/>
            <a:r>
              <a:rPr lang="ru-RU" sz="1800" dirty="0" smtClean="0">
                <a:latin typeface="Times New Roman" pitchFamily="18" charset="0"/>
                <a:cs typeface="Times New Roman" pitchFamily="18" charset="0"/>
              </a:rPr>
              <a:t>Куклы бывают детские, игровые, философские. Для своих кукол Леонид определения еще не нашел. Но в общем смысле это интерьерные куклы. </a:t>
            </a:r>
          </a:p>
          <a:p>
            <a:pPr algn="just"/>
            <a:r>
              <a:rPr lang="ru-RU" sz="1800" dirty="0" smtClean="0">
                <a:latin typeface="Times New Roman" pitchFamily="18" charset="0"/>
                <a:cs typeface="Times New Roman" pitchFamily="18" charset="0"/>
              </a:rPr>
              <a:t>На первой взгляд кажется, что этого нетрудно добиться благодаря хотя бы размерам: ведь самая маленькая из работ мастера - ростом с пятилетнего ребенка.</a:t>
            </a:r>
          </a:p>
          <a:p>
            <a:pPr algn="just"/>
            <a:r>
              <a:rPr lang="ru-RU" sz="1800" dirty="0" smtClean="0">
                <a:latin typeface="Times New Roman" pitchFamily="18" charset="0"/>
                <a:cs typeface="Times New Roman" pitchFamily="18" charset="0"/>
              </a:rPr>
              <a:t>- Да, на выставке мои куклы были одними из самых крупных. Мастера из других стран были удивлены такими размерами. Еще больше их удивило то, что я использую в работе медь.</a:t>
            </a:r>
          </a:p>
          <a:p>
            <a:pPr algn="just"/>
            <a:r>
              <a:rPr lang="ru-RU" sz="1800" dirty="0" smtClean="0">
                <a:latin typeface="Times New Roman" pitchFamily="18" charset="0"/>
                <a:cs typeface="Times New Roman" pitchFamily="18" charset="0"/>
              </a:rPr>
              <a:t>С одной стороны, это обыкновенные куклы: каркас из проволоки, мешок с опилками, только ладони, лица и ступни - медные. Хотя, как сказал Уленшпигель, «разглашенная тайна дешевле лопнувшего мыльного пузыря», - Леонид слабо улыбается. - Я люблю фундаментальность. Меня часто спрашивают, почему все работы такие большие. Я говорю, что, так как сам фактурой не вышел, люблю все большое. Может быть, он есть, этот комплекс, но я его не замечаю.</a:t>
            </a:r>
            <a:endParaRPr lang="ru-RU" sz="1800"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Владимир </a:t>
            </a:r>
            <a:r>
              <a:rPr lang="ru-RU" dirty="0" err="1" smtClean="0"/>
              <a:t>Ададуров</a:t>
            </a:r>
            <a:endParaRPr lang="ru-RU"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642910" y="1785926"/>
            <a:ext cx="1905000" cy="2457450"/>
          </a:xfrm>
          <a:prstGeom prst="rect">
            <a:avLst/>
          </a:prstGeom>
          <a:noFill/>
          <a:ln w="9525">
            <a:noFill/>
            <a:miter lim="800000"/>
            <a:headEnd/>
            <a:tailEnd/>
          </a:ln>
        </p:spPr>
      </p:pic>
      <p:sp>
        <p:nvSpPr>
          <p:cNvPr id="5" name="Прямоугольник 4"/>
          <p:cNvSpPr/>
          <p:nvPr/>
        </p:nvSpPr>
        <p:spPr>
          <a:xfrm>
            <a:off x="3571868" y="2214554"/>
            <a:ext cx="4572000" cy="1754326"/>
          </a:xfrm>
          <a:prstGeom prst="rect">
            <a:avLst/>
          </a:prstGeom>
        </p:spPr>
        <p:txBody>
          <a:bodyPr>
            <a:spAutoFit/>
          </a:bodyPr>
          <a:lstStyle/>
          <a:p>
            <a:r>
              <a:rPr lang="ru-RU" dirty="0" smtClean="0"/>
              <a:t>Фотограф. Родился в 1967 в городе Орле. Московские журналисты с гордостью называют </a:t>
            </a:r>
            <a:r>
              <a:rPr lang="ru-RU" dirty="0" err="1" smtClean="0"/>
              <a:t>Ададурова</a:t>
            </a:r>
            <a:r>
              <a:rPr lang="ru-RU" dirty="0" smtClean="0"/>
              <a:t> «москвичом", но мы-то с вами знаем, что </a:t>
            </a:r>
            <a:r>
              <a:rPr lang="ru-RU" dirty="0" err="1" smtClean="0"/>
              <a:t>Ададуров</a:t>
            </a:r>
            <a:r>
              <a:rPr lang="ru-RU" dirty="0" smtClean="0"/>
              <a:t> наш орловский! Профессионально фотографией занимается с 1999 года.</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Сергей </a:t>
            </a:r>
            <a:r>
              <a:rPr lang="ru-RU" dirty="0" err="1" smtClean="0"/>
              <a:t>Басинский</a:t>
            </a:r>
            <a:endParaRPr lang="ru-RU" dirty="0"/>
          </a:p>
        </p:txBody>
      </p:sp>
      <p:sp>
        <p:nvSpPr>
          <p:cNvPr id="5" name="Содержимое 4"/>
          <p:cNvSpPr>
            <a:spLocks noGrp="1"/>
          </p:cNvSpPr>
          <p:nvPr>
            <p:ph idx="1"/>
          </p:nvPr>
        </p:nvSpPr>
        <p:spPr>
          <a:xfrm>
            <a:off x="457200" y="1214422"/>
            <a:ext cx="8229600" cy="4911741"/>
          </a:xfrm>
        </p:spPr>
        <p:txBody>
          <a:bodyPr>
            <a:noAutofit/>
          </a:bodyPr>
          <a:lstStyle/>
          <a:p>
            <a:pPr algn="just"/>
            <a:r>
              <a:rPr lang="ru-RU" sz="1800" dirty="0" smtClean="0">
                <a:latin typeface="Times New Roman" pitchFamily="18" charset="0"/>
                <a:cs typeface="Times New Roman" pitchFamily="18" charset="0"/>
              </a:rPr>
              <a:t>Родился 13 мая 1952 года в г.Шахты Ростовской области. После окончания средней школы учился в Ростовском медицинском училище. Затем служил в армии в Амурской области. </a:t>
            </a:r>
          </a:p>
          <a:p>
            <a:pPr algn="just"/>
            <a:r>
              <a:rPr lang="ru-RU" sz="1800" dirty="0" smtClean="0">
                <a:latin typeface="Times New Roman" pitchFamily="18" charset="0"/>
                <a:cs typeface="Times New Roman" pitchFamily="18" charset="0"/>
              </a:rPr>
              <a:t> В 1980 году с отличием окончил Благовещенский государственный медицинский институт, затем 2 года обучался в клинической ординатуре по глазным болезням, 3 года учился в аспирантуре во 2-ом Московском медицинском институте им. Н. И. Пирогова на кафедре глазных болезней, где в последствии закончил докторантуру. Профессиональную подготовку прошел у академика РАМН, профессора А. П. Нестерова. В 1985 году он защитил кандидатскую диссертацию, а в 1991 году докторскую. Уже в 1991 году ему присвоено ученое звание профессора. С 1992 по 1993 год С.Н. </a:t>
            </a:r>
            <a:r>
              <a:rPr lang="ru-RU" sz="1800" dirty="0" err="1" smtClean="0">
                <a:latin typeface="Times New Roman" pitchFamily="18" charset="0"/>
                <a:cs typeface="Times New Roman" pitchFamily="18" charset="0"/>
              </a:rPr>
              <a:t>Басинский</a:t>
            </a:r>
            <a:r>
              <a:rPr lang="ru-RU" sz="1800" dirty="0" smtClean="0">
                <a:latin typeface="Times New Roman" pitchFamily="18" charset="0"/>
                <a:cs typeface="Times New Roman" pitchFamily="18" charset="0"/>
              </a:rPr>
              <a:t> работал в Китайской народной республике, где занимался лечебной работой и подготовкой специалистов. </a:t>
            </a:r>
          </a:p>
          <a:p>
            <a:pPr algn="just"/>
            <a:r>
              <a:rPr lang="ru-RU" sz="1800" dirty="0" smtClean="0">
                <a:latin typeface="Times New Roman" pitchFamily="18" charset="0"/>
                <a:cs typeface="Times New Roman" pitchFamily="18" charset="0"/>
              </a:rPr>
              <a:t> В 1997 году Сергей Николаевич за работы в области создания новых устройств и разработку новых методов лечения был избран действительным членом Российской академии медико-технических наук. Член-корреспондент Петровской академии наук и искусств. С. Н. </a:t>
            </a:r>
            <a:r>
              <a:rPr lang="ru-RU" sz="1800" dirty="0" err="1" smtClean="0">
                <a:latin typeface="Times New Roman" pitchFamily="18" charset="0"/>
                <a:cs typeface="Times New Roman" pitchFamily="18" charset="0"/>
              </a:rPr>
              <a:t>Басинский</a:t>
            </a:r>
            <a:r>
              <a:rPr lang="ru-RU" sz="1800" dirty="0" smtClean="0">
                <a:latin typeface="Times New Roman" pitchFamily="18" charset="0"/>
                <a:cs typeface="Times New Roman" pitchFamily="18" charset="0"/>
              </a:rPr>
              <a:t> врач высшей категории, владеет практически всеми методами хирургического, лазерного и консервативного лечения глазной патологии.  </a:t>
            </a:r>
          </a:p>
        </p:txBody>
      </p:sp>
      <p:pic>
        <p:nvPicPr>
          <p:cNvPr id="7171" name="Picture 3"/>
          <p:cNvPicPr>
            <a:picLocks noChangeAspect="1" noChangeArrowheads="1"/>
          </p:cNvPicPr>
          <p:nvPr/>
        </p:nvPicPr>
        <p:blipFill>
          <a:blip r:embed="rId2" cstate="print"/>
          <a:srcRect/>
          <a:stretch>
            <a:fillRect/>
          </a:stretch>
        </p:blipFill>
        <p:spPr bwMode="auto">
          <a:xfrm>
            <a:off x="8143900" y="0"/>
            <a:ext cx="828675" cy="123825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42"/>
            <a:ext cx="8229600" cy="5626121"/>
          </a:xfrm>
        </p:spPr>
        <p:txBody>
          <a:bodyPr>
            <a:normAutofit fontScale="25000" lnSpcReduction="20000"/>
          </a:bodyPr>
          <a:lstStyle/>
          <a:p>
            <a:pPr algn="just"/>
            <a:r>
              <a:rPr lang="ru-RU" sz="7200" dirty="0" smtClean="0">
                <a:latin typeface="Times New Roman" pitchFamily="18" charset="0"/>
                <a:cs typeface="Times New Roman" pitchFamily="18" charset="0"/>
              </a:rPr>
              <a:t> В 1998 году Сергей Николаевич был приглашен в медицинский институт Орловского государственного университета, где он теперь является заведующим кафедрой офтальмологии. Открыл офтальмологическую клинику в Орле, при работе в которой активно применяет разработанные им методы ранней диагностики и лечения заболеваний глаз, среди которых есть методики, не имеющие мировых аналогов. В настоящее время им получено 13 авторских свидетельств и патентов, 30 удостоверений на рационализаторские предложения, опубликовано 3 монографии и более 180 печатных работ. За достижения в области офтальмологии в 1998 году ему присвоено почетное звание «Заслуженный врач Российской Федерации». </a:t>
            </a:r>
          </a:p>
          <a:p>
            <a:pPr algn="just"/>
            <a:r>
              <a:rPr lang="ru-RU" sz="7200" dirty="0" smtClean="0">
                <a:latin typeface="Times New Roman" pitchFamily="18" charset="0"/>
                <a:cs typeface="Times New Roman" pitchFamily="18" charset="0"/>
              </a:rPr>
              <a:t> В 2000 году сведения о профессоре </a:t>
            </a:r>
            <a:r>
              <a:rPr lang="ru-RU" sz="7200" dirty="0" err="1" smtClean="0">
                <a:latin typeface="Times New Roman" pitchFamily="18" charset="0"/>
                <a:cs typeface="Times New Roman" pitchFamily="18" charset="0"/>
              </a:rPr>
              <a:t>Басинском</a:t>
            </a:r>
            <a:r>
              <a:rPr lang="ru-RU" sz="7200" dirty="0" smtClean="0">
                <a:latin typeface="Times New Roman" pitchFamily="18" charset="0"/>
                <a:cs typeface="Times New Roman" pitchFamily="18" charset="0"/>
              </a:rPr>
              <a:t> включены в 9-ое издание Американского биографического института, справочники которого имеются  в ведущих библиотеках всех стран мира. В 2005 году С. Н. </a:t>
            </a:r>
            <a:r>
              <a:rPr lang="ru-RU" sz="7200" dirty="0" err="1" smtClean="0">
                <a:latin typeface="Times New Roman" pitchFamily="18" charset="0"/>
                <a:cs typeface="Times New Roman" pitchFamily="18" charset="0"/>
              </a:rPr>
              <a:t>Басинский</a:t>
            </a:r>
            <a:r>
              <a:rPr lang="ru-RU" sz="7200" dirty="0" smtClean="0">
                <a:latin typeface="Times New Roman" pitchFamily="18" charset="0"/>
                <a:cs typeface="Times New Roman" pitchFamily="18" charset="0"/>
              </a:rPr>
              <a:t> за достижения в области офтальмологии награжден медалью и сертификатом Международного биографического центра в Кембридже «100 лучших профессионалов 2005 года в области современной офтальмологии». Сергей Николаевич награжден орденом «Знак почета». С.Н. </a:t>
            </a:r>
            <a:r>
              <a:rPr lang="ru-RU" sz="7200" dirty="0" err="1" smtClean="0">
                <a:latin typeface="Times New Roman" pitchFamily="18" charset="0"/>
                <a:cs typeface="Times New Roman" pitchFamily="18" charset="0"/>
              </a:rPr>
              <a:t>Басинский</a:t>
            </a:r>
            <a:r>
              <a:rPr lang="ru-RU" sz="7200" dirty="0" smtClean="0">
                <a:latin typeface="Times New Roman" pitchFamily="18" charset="0"/>
                <a:cs typeface="Times New Roman" pitchFamily="18" charset="0"/>
              </a:rPr>
              <a:t> Член экспертного Совета Российской Федерации по глаукоме, член учебно-методического совета РФ по офтальмологии, член правления Всероссийского общества офтальмологов, президент ассоциации врачей офтальмологов Орловской области, председатель Орловского отделения Всероссийского общества офтальмологов. Сергей Николаевич женат. Два его сына пошли по стопам отца, закончили медицинские ВУЗы и стали офтальмологами. В свободное время, которого, по его словам, очень не достает, Сергей Николаевич любит путешествовать, читать научную и художественную литературу, играть в шахматы, посещать театр. Поскольку Сергей Николаевич вместе с семьей любит отдыхать на природе, его любимые места в Орле - городской парк, Дворянское гнездо, берег Оки.</a:t>
            </a:r>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Владимир Березин</a:t>
            </a:r>
            <a:endParaRPr lang="ru-RU"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928662" y="1643050"/>
            <a:ext cx="3065975" cy="4525963"/>
          </a:xfrm>
          <a:prstGeom prst="rect">
            <a:avLst/>
          </a:prstGeom>
          <a:noFill/>
          <a:ln w="9525">
            <a:noFill/>
            <a:miter lim="800000"/>
            <a:headEnd/>
            <a:tailEnd/>
          </a:ln>
        </p:spPr>
      </p:pic>
      <p:sp>
        <p:nvSpPr>
          <p:cNvPr id="5" name="Прямоугольник 4"/>
          <p:cNvSpPr/>
          <p:nvPr/>
        </p:nvSpPr>
        <p:spPr>
          <a:xfrm>
            <a:off x="4286248" y="1643050"/>
            <a:ext cx="4572000" cy="3693319"/>
          </a:xfrm>
          <a:prstGeom prst="rect">
            <a:avLst/>
          </a:prstGeom>
        </p:spPr>
        <p:txBody>
          <a:bodyPr>
            <a:spAutoFit/>
          </a:bodyPr>
          <a:lstStyle/>
          <a:p>
            <a:r>
              <a:rPr lang="ru-RU" dirty="0" smtClean="0"/>
              <a:t>Владимир Александрович Березин родился 3 апреля 1957 года. </a:t>
            </a:r>
          </a:p>
          <a:p>
            <a:r>
              <a:rPr lang="ru-RU" dirty="0" smtClean="0"/>
              <a:t> Окончил факультет режиссуры Орловского училища культуры и факультет журналистики Уральского государственного университета. </a:t>
            </a:r>
          </a:p>
          <a:p>
            <a:r>
              <a:rPr lang="ru-RU" dirty="0" smtClean="0"/>
              <a:t> В 1980 году возглавил дикторский отдел на свердловском телевидении. В 1990 году приглашен работать на Центральное телевидение в Москву. Работал ведущим программы «Доброе утро», записывал выпуски детской передачи «Спокойной ночи, малыши».</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1357298"/>
            <a:ext cx="8229600" cy="4525963"/>
          </a:xfrm>
        </p:spPr>
        <p:txBody>
          <a:bodyPr>
            <a:normAutofit fontScale="85000" lnSpcReduction="20000"/>
          </a:bodyPr>
          <a:lstStyle/>
          <a:p>
            <a:pPr algn="just"/>
            <a:r>
              <a:rPr lang="ru-RU" dirty="0" smtClean="0">
                <a:latin typeface="Times New Roman" pitchFamily="18" charset="0"/>
                <a:cs typeface="Times New Roman" pitchFamily="18" charset="0"/>
              </a:rPr>
              <a:t>В 1991 году, после драматических событий ГКЧП, впервые появился в эфире программы «Время». Позже стал главным диктором ВГТРК. </a:t>
            </a:r>
          </a:p>
          <a:p>
            <a:pPr algn="just"/>
            <a:r>
              <a:rPr lang="ru-RU" dirty="0" smtClean="0">
                <a:latin typeface="Times New Roman" pitchFamily="18" charset="0"/>
                <a:cs typeface="Times New Roman" pitchFamily="18" charset="0"/>
              </a:rPr>
              <a:t> Сегодня Владимир Березин — ведущий концертов, фестивалей, официальных приемов в мэрии и Кремле. Вице-президент общественного фонда «Союз». Народный артист России, Чеченской и Ингушской республик, заслуженный деятель искусств. В 1993 году за исполнение профессиональных обязанностей, связанных с риском для жизни, награжден орденом Мужества. Женат, воспитывает дочь.</a:t>
            </a:r>
            <a:endParaRPr lang="ru-RU"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Переверзев</a:t>
            </a:r>
            <a:r>
              <a:rPr lang="ru-RU" dirty="0" smtClean="0"/>
              <a:t> Иван Фёдорович</a:t>
            </a:r>
            <a:endParaRPr lang="ru-RU" dirty="0"/>
          </a:p>
        </p:txBody>
      </p:sp>
      <p:pic>
        <p:nvPicPr>
          <p:cNvPr id="8194" name="Picture 2"/>
          <p:cNvPicPr>
            <a:picLocks noGrp="1" noChangeAspect="1" noChangeArrowheads="1"/>
          </p:cNvPicPr>
          <p:nvPr>
            <p:ph idx="1"/>
          </p:nvPr>
        </p:nvPicPr>
        <p:blipFill>
          <a:blip r:embed="rId2" cstate="print"/>
          <a:srcRect/>
          <a:stretch>
            <a:fillRect/>
          </a:stretch>
        </p:blipFill>
        <p:spPr bwMode="auto">
          <a:xfrm>
            <a:off x="571472" y="1428736"/>
            <a:ext cx="923925" cy="1428750"/>
          </a:xfrm>
          <a:prstGeom prst="rect">
            <a:avLst/>
          </a:prstGeom>
          <a:noFill/>
          <a:ln w="9525">
            <a:noFill/>
            <a:miter lim="800000"/>
            <a:headEnd/>
            <a:tailEnd/>
          </a:ln>
        </p:spPr>
      </p:pic>
      <p:sp>
        <p:nvSpPr>
          <p:cNvPr id="5" name="Прямоугольник 4"/>
          <p:cNvSpPr/>
          <p:nvPr/>
        </p:nvSpPr>
        <p:spPr>
          <a:xfrm>
            <a:off x="2143108" y="1357298"/>
            <a:ext cx="6429404" cy="4801314"/>
          </a:xfrm>
          <a:prstGeom prst="rect">
            <a:avLst/>
          </a:prstGeom>
        </p:spPr>
        <p:txBody>
          <a:bodyPr wrap="square">
            <a:spAutoFit/>
          </a:bodyPr>
          <a:lstStyle/>
          <a:p>
            <a:pPr algn="just"/>
            <a:r>
              <a:rPr lang="ru-RU" dirty="0" smtClean="0">
                <a:latin typeface="Times New Roman" pitchFamily="18" charset="0"/>
                <a:cs typeface="Times New Roman" pitchFamily="18" charset="0"/>
              </a:rPr>
              <a:t>Иван Фёдорович </a:t>
            </a:r>
            <a:r>
              <a:rPr lang="ru-RU" dirty="0" err="1" smtClean="0">
                <a:latin typeface="Times New Roman" pitchFamily="18" charset="0"/>
                <a:cs typeface="Times New Roman" pitchFamily="18" charset="0"/>
              </a:rPr>
              <a:t>Переверзев</a:t>
            </a:r>
            <a:r>
              <a:rPr lang="ru-RU" dirty="0" smtClean="0">
                <a:latin typeface="Times New Roman" pitchFamily="18" charset="0"/>
                <a:cs typeface="Times New Roman" pitchFamily="18" charset="0"/>
              </a:rPr>
              <a:t> (1914—1978) — советский актёр театра и кино, лауреат Сталинской премии (1952), народный артист СССР (1975).</a:t>
            </a:r>
          </a:p>
          <a:p>
            <a:pPr algn="just"/>
            <a:r>
              <a:rPr lang="ru-RU" dirty="0" smtClean="0">
                <a:latin typeface="Times New Roman" pitchFamily="18" charset="0"/>
                <a:cs typeface="Times New Roman" pitchFamily="18" charset="0"/>
              </a:rPr>
              <a:t>Биография</a:t>
            </a:r>
          </a:p>
          <a:p>
            <a:pPr algn="just"/>
            <a:r>
              <a:rPr lang="ru-RU" dirty="0" smtClean="0">
                <a:latin typeface="Times New Roman" pitchFamily="18" charset="0"/>
                <a:cs typeface="Times New Roman" pitchFamily="18" charset="0"/>
              </a:rPr>
              <a:t>Иван </a:t>
            </a:r>
            <a:r>
              <a:rPr lang="ru-RU" dirty="0" err="1" smtClean="0">
                <a:latin typeface="Times New Roman" pitchFamily="18" charset="0"/>
                <a:cs typeface="Times New Roman" pitchFamily="18" charset="0"/>
              </a:rPr>
              <a:t>Переверзев</a:t>
            </a:r>
            <a:r>
              <a:rPr lang="ru-RU" dirty="0" smtClean="0">
                <a:latin typeface="Times New Roman" pitchFamily="18" charset="0"/>
                <a:cs typeface="Times New Roman" pitchFamily="18" charset="0"/>
              </a:rPr>
              <a:t> родился 21 августа (3 сентября) 1914 года в деревне Кузьминки Орловской губернии в крестьянской семье. Уехал в Москву, где закончил ремесленное училище по специальности «слесарь-наладчик» и был направлен на завод «Шарикоподшипник». В 1938 году закончил училище при Театре Революции.</a:t>
            </a:r>
          </a:p>
          <a:p>
            <a:pPr algn="just"/>
            <a:r>
              <a:rPr lang="ru-RU" dirty="0" smtClean="0">
                <a:latin typeface="Times New Roman" pitchFamily="18" charset="0"/>
                <a:cs typeface="Times New Roman" pitchFamily="18" charset="0"/>
              </a:rPr>
              <a:t>Работал в Театре Революции, затем в театре им. Моссовета, Театре-студии киноактёра.</a:t>
            </a:r>
          </a:p>
          <a:p>
            <a:pPr algn="just"/>
            <a:r>
              <a:rPr lang="ru-RU" dirty="0" smtClean="0">
                <a:latin typeface="Times New Roman" pitchFamily="18" charset="0"/>
                <a:cs typeface="Times New Roman" pitchFamily="18" charset="0"/>
              </a:rPr>
              <a:t>Во время Великой Отечественной войны </a:t>
            </a:r>
            <a:r>
              <a:rPr lang="ru-RU" dirty="0" err="1" smtClean="0">
                <a:latin typeface="Times New Roman" pitchFamily="18" charset="0"/>
                <a:cs typeface="Times New Roman" pitchFamily="18" charset="0"/>
              </a:rPr>
              <a:t>Переверзев</a:t>
            </a:r>
            <a:r>
              <a:rPr lang="ru-RU" dirty="0" smtClean="0">
                <a:latin typeface="Times New Roman" pitchFamily="18" charset="0"/>
                <a:cs typeface="Times New Roman" pitchFamily="18" charset="0"/>
              </a:rPr>
              <a:t> находился в эвакуации в Ташкенте, продолжал сниматься. В это время Михаил Ромм создал театр киноактера, в театре была поставлена пьеса «Без вины виноватые» А. Н. Островского. В этом спектакле играл и </a:t>
            </a:r>
            <a:r>
              <a:rPr lang="ru-RU" dirty="0" err="1" smtClean="0">
                <a:latin typeface="Times New Roman" pitchFamily="18" charset="0"/>
                <a:cs typeface="Times New Roman" pitchFamily="18" charset="0"/>
              </a:rPr>
              <a:t>Переверзев</a:t>
            </a:r>
            <a:r>
              <a:rPr lang="ru-RU" dirty="0" smtClean="0">
                <a:latin typeface="Times New Roman" pitchFamily="18" charset="0"/>
                <a:cs typeface="Times New Roman" pitchFamily="18" charset="0"/>
              </a:rPr>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55000" lnSpcReduction="20000"/>
          </a:bodyPr>
          <a:lstStyle/>
          <a:p>
            <a:pPr algn="just"/>
            <a:r>
              <a:rPr lang="ru-RU" dirty="0" smtClean="0">
                <a:latin typeface="Times New Roman" pitchFamily="18" charset="0"/>
                <a:cs typeface="Times New Roman" pitchFamily="18" charset="0"/>
              </a:rPr>
              <a:t>Во время съёмок в фильме «Первая перчатка» </a:t>
            </a:r>
            <a:r>
              <a:rPr lang="ru-RU" dirty="0" err="1" smtClean="0">
                <a:latin typeface="Times New Roman" pitchFamily="18" charset="0"/>
                <a:cs typeface="Times New Roman" pitchFamily="18" charset="0"/>
              </a:rPr>
              <a:t>Переверзев</a:t>
            </a:r>
            <a:r>
              <a:rPr lang="ru-RU" dirty="0" smtClean="0">
                <a:latin typeface="Times New Roman" pitchFamily="18" charset="0"/>
                <a:cs typeface="Times New Roman" pitchFamily="18" charset="0"/>
              </a:rPr>
              <a:t> познакомился с юной актрисой Надеждой Чередниченко. Постепенно завоевав расположение девушки Иван Фёдорович сделал ей предложение. 14 августа 1946 года объявили о помолвке. В браке родился сын Серёжа. Однако личная жизнь не сложилась и в 1951 году семья распалась.</a:t>
            </a:r>
          </a:p>
          <a:p>
            <a:pPr algn="just"/>
            <a:r>
              <a:rPr lang="ru-RU" dirty="0" smtClean="0">
                <a:latin typeface="Times New Roman" pitchFamily="18" charset="0"/>
                <a:cs typeface="Times New Roman" pitchFamily="18" charset="0"/>
              </a:rPr>
              <a:t>Надежда Чередниченко ушла от </a:t>
            </a:r>
            <a:r>
              <a:rPr lang="ru-RU" dirty="0" err="1" smtClean="0">
                <a:latin typeface="Times New Roman" pitchFamily="18" charset="0"/>
                <a:cs typeface="Times New Roman" pitchFamily="18" charset="0"/>
              </a:rPr>
              <a:t>Переверзева</a:t>
            </a:r>
            <a:r>
              <a:rPr lang="ru-RU" dirty="0" smtClean="0">
                <a:latin typeface="Times New Roman" pitchFamily="18" charset="0"/>
                <a:cs typeface="Times New Roman" pitchFamily="18" charset="0"/>
              </a:rPr>
              <a:t> к Петру Тодоровскому, родила ему дочь. Но в 1961 году довольно внезапно вернулась к </a:t>
            </a:r>
            <a:r>
              <a:rPr lang="ru-RU" dirty="0" err="1" smtClean="0">
                <a:latin typeface="Times New Roman" pitchFamily="18" charset="0"/>
                <a:cs typeface="Times New Roman" pitchFamily="18" charset="0"/>
              </a:rPr>
              <a:t>Переверзеву</a:t>
            </a:r>
            <a:r>
              <a:rPr lang="ru-RU" dirty="0" smtClean="0">
                <a:latin typeface="Times New Roman" pitchFamily="18" charset="0"/>
                <a:cs typeface="Times New Roman" pitchFamily="18" charset="0"/>
              </a:rPr>
              <a:t>.</a:t>
            </a:r>
          </a:p>
          <a:p>
            <a:pPr algn="just"/>
            <a:r>
              <a:rPr lang="ru-RU" dirty="0" smtClean="0">
                <a:latin typeface="Times New Roman" pitchFamily="18" charset="0"/>
                <a:cs typeface="Times New Roman" pitchFamily="18" charset="0"/>
              </a:rPr>
              <a:t>Иван Фёдорович </a:t>
            </a:r>
            <a:r>
              <a:rPr lang="ru-RU" dirty="0" err="1" smtClean="0">
                <a:latin typeface="Times New Roman" pitchFamily="18" charset="0"/>
                <a:cs typeface="Times New Roman" pitchFamily="18" charset="0"/>
              </a:rPr>
              <a:t>Переверзев</a:t>
            </a:r>
            <a:r>
              <a:rPr lang="ru-RU" dirty="0" smtClean="0">
                <a:latin typeface="Times New Roman" pitchFamily="18" charset="0"/>
                <a:cs typeface="Times New Roman" pitchFamily="18" charset="0"/>
              </a:rPr>
              <a:t> умер 23 апреля 1978 года. Похоронен в Москве на Кунцевском кладбище.</a:t>
            </a:r>
          </a:p>
          <a:p>
            <a:pPr algn="just"/>
            <a:r>
              <a:rPr lang="ru-RU" dirty="0" smtClean="0">
                <a:latin typeface="Times New Roman" pitchFamily="18" charset="0"/>
                <a:cs typeface="Times New Roman" pitchFamily="18" charset="0"/>
              </a:rPr>
              <a:t>Признание и награды</a:t>
            </a:r>
          </a:p>
          <a:p>
            <a:pPr algn="just"/>
            <a:r>
              <a:rPr lang="ru-RU" dirty="0" smtClean="0">
                <a:latin typeface="Times New Roman" pitchFamily="18" charset="0"/>
                <a:cs typeface="Times New Roman" pitchFamily="18" charset="0"/>
              </a:rPr>
              <a:t>Лауреат Сталинской премии (1952, за участие в фильме «Тарас Шевченко»).</a:t>
            </a:r>
          </a:p>
          <a:p>
            <a:pPr algn="just"/>
            <a:r>
              <a:rPr lang="ru-RU" dirty="0" smtClean="0">
                <a:latin typeface="Times New Roman" pitchFamily="18" charset="0"/>
                <a:cs typeface="Times New Roman" pitchFamily="18" charset="0"/>
              </a:rPr>
              <a:t>Народный артист СССР (1975).</a:t>
            </a:r>
          </a:p>
          <a:p>
            <a:pPr algn="just"/>
            <a:r>
              <a:rPr lang="ru-RU" dirty="0" smtClean="0">
                <a:latin typeface="Times New Roman" pitchFamily="18" charset="0"/>
                <a:cs typeface="Times New Roman" pitchFamily="18" charset="0"/>
              </a:rPr>
              <a:t>Именем </a:t>
            </a:r>
            <a:r>
              <a:rPr lang="ru-RU" dirty="0" err="1" smtClean="0">
                <a:latin typeface="Times New Roman" pitchFamily="18" charset="0"/>
                <a:cs typeface="Times New Roman" pitchFamily="18" charset="0"/>
              </a:rPr>
              <a:t>Переверзева</a:t>
            </a:r>
            <a:r>
              <a:rPr lang="ru-RU" dirty="0" smtClean="0">
                <a:latin typeface="Times New Roman" pitchFamily="18" charset="0"/>
                <a:cs typeface="Times New Roman" pitchFamily="18" charset="0"/>
              </a:rPr>
              <a:t> названо одно из судов Азовского морского пароходства.</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Денис Бойцов</a:t>
            </a:r>
            <a:endParaRPr lang="ru-RU"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500034" y="1643050"/>
            <a:ext cx="3514725" cy="337185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5143504" y="3786190"/>
            <a:ext cx="2695575" cy="2600325"/>
          </a:xfrm>
          <a:prstGeom prst="rect">
            <a:avLst/>
          </a:prstGeom>
          <a:noFill/>
          <a:ln w="9525">
            <a:noFill/>
            <a:miter lim="800000"/>
            <a:headEnd/>
            <a:tailEnd/>
          </a:ln>
        </p:spPr>
      </p:pic>
      <p:sp>
        <p:nvSpPr>
          <p:cNvPr id="6" name="Прямоугольник 5"/>
          <p:cNvSpPr/>
          <p:nvPr/>
        </p:nvSpPr>
        <p:spPr>
          <a:xfrm>
            <a:off x="4143372" y="1357298"/>
            <a:ext cx="4572000" cy="2308324"/>
          </a:xfrm>
          <a:prstGeom prst="rect">
            <a:avLst/>
          </a:prstGeom>
        </p:spPr>
        <p:txBody>
          <a:bodyPr>
            <a:spAutoFit/>
          </a:bodyPr>
          <a:lstStyle/>
          <a:p>
            <a:pPr algn="just"/>
            <a:r>
              <a:rPr lang="ru-RU" dirty="0" smtClean="0">
                <a:latin typeface="Times New Roman" pitchFamily="18" charset="0"/>
                <a:cs typeface="Times New Roman" pitchFamily="18" charset="0"/>
              </a:rPr>
              <a:t>Родился 14 февраля 1986г. в поселке Стрелецком (ЗБК). С 1993 по 2003г. учился в Стрелецкой средней школе. В настоящий момент Денис является студентом заочного отделения Экономического факультета ОГТУ. Проживает в Орле. Общительный, обаятельный, самый популярный боксер Орловской области. </a:t>
            </a:r>
            <a:endParaRPr lang="ru-RU"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42"/>
            <a:ext cx="8229600" cy="5626121"/>
          </a:xfrm>
        </p:spPr>
        <p:txBody>
          <a:bodyPr>
            <a:noAutofit/>
          </a:bodyPr>
          <a:lstStyle/>
          <a:p>
            <a:r>
              <a:rPr lang="ru-RU" sz="900" dirty="0" smtClean="0"/>
              <a:t>В бокс 5-летнего Дениса </a:t>
            </a:r>
            <a:r>
              <a:rPr lang="ru-RU" sz="900" dirty="0" err="1" smtClean="0"/>
              <a:t>Бойцова</a:t>
            </a:r>
            <a:r>
              <a:rPr lang="ru-RU" sz="900" dirty="0" smtClean="0"/>
              <a:t> привел отец, Николай Евгеньевич, к своему другу Ивану </a:t>
            </a:r>
            <a:r>
              <a:rPr lang="ru-RU" sz="900" dirty="0" err="1" smtClean="0"/>
              <a:t>Аспидову</a:t>
            </a:r>
            <a:r>
              <a:rPr lang="ru-RU" sz="900" dirty="0" smtClean="0"/>
              <a:t>. Спустя год, из-за постоянных физических нагрузок у Дениса возникли проблемы с сердечным клапаном. Начинающий боксер был вынужден полторы недели провести на лечении в московском кардиологическом центре.     За одной бедой последовала другая… </a:t>
            </a:r>
          </a:p>
          <a:p>
            <a:endParaRPr lang="ru-RU" sz="900" dirty="0" smtClean="0"/>
          </a:p>
          <a:p>
            <a:r>
              <a:rPr lang="ru-RU" sz="900" dirty="0" smtClean="0"/>
              <a:t> Спустя несколько лет Денис стал жаловаться на непрекращающиеся боли в спине. Бойцов - старший изначально не поверил сыну: посчитал, что подобным образом парень хочет "закосить" от регулярных тренировок. Однако медицинский осмотр расставил все точки над "I"… У Дениса обнаружилась застарелая травма. Бойцов получил ее будучи малышом. В тот злополучный день он, играя, споткнулся, и, в результате неудачного падения, выбил себе позвонок. Тогда он даже ничего не почувствовал. И вот, спустя время старая травма дала о себе знать. Врачи сказали, что до получения инвалидности парню оставалось немного времени. В результате Денису пришлось перенести сложную операцию и полтора года провести в постели, вытягивая позвоночник.           Но завязывать с любимым видом спорта Бойцов не собирался…</a:t>
            </a:r>
          </a:p>
          <a:p>
            <a:endParaRPr lang="ru-RU" sz="900" dirty="0" smtClean="0"/>
          </a:p>
          <a:p>
            <a:r>
              <a:rPr lang="ru-RU" sz="900" dirty="0" smtClean="0"/>
              <a:t>Встав на ноги, Денис возобновил интенсивные тренировки, и в конце августа 2000 года впервые поехал на чемпионат мира среди юниоров в Азербайджан, который выиграл "вчистую", досрочно победив греческого боксера, и, в финале, азербайджанского. Незадолго до этого Бойцов вышел на российский уровень. С того памятного боя Денис каждый год одерживал победы на мировом уровне…         </a:t>
            </a:r>
          </a:p>
          <a:p>
            <a:endParaRPr lang="ru-RU" sz="900" dirty="0" smtClean="0"/>
          </a:p>
          <a:p>
            <a:r>
              <a:rPr lang="ru-RU" sz="900" dirty="0" smtClean="0"/>
              <a:t> Осенью 2004 года перед юным боксером встал сложный выбор: остаться в любительском боксе, или перейти в профессиональный. Ни для кого уже давно не является секретом, что профессиональные боксеры зарабатывают много больше чем любители. Таким образом, перед Бойцовым встал выбор: карьера или деньги… Поколебавшись, Денис остановился на втором варианте. О том, что он уходит в профессиональный бокс, Денис скрывал даже от собственного тренера (на тот период знаменитого боксера тренировал Дмитрий Каракаш). Бойцов подписал профессиональный контракт с немецким клубом, в котором, кстати, числятся братья </a:t>
            </a:r>
            <a:r>
              <a:rPr lang="ru-RU" sz="900" dirty="0" err="1" smtClean="0"/>
              <a:t>Кличко</a:t>
            </a:r>
            <a:r>
              <a:rPr lang="ru-RU" sz="900" dirty="0" smtClean="0"/>
              <a:t>. Переход из любителей в профессионалы приятно сказался на материальном положении орловского боксера.</a:t>
            </a:r>
          </a:p>
          <a:p>
            <a:endParaRPr lang="ru-RU" sz="900" dirty="0" smtClean="0"/>
          </a:p>
          <a:p>
            <a:r>
              <a:rPr lang="ru-RU" sz="900" dirty="0" smtClean="0"/>
              <a:t>Так, например, за все (!!!) свои победы в любительском боксе, Бойцов заработал всего лишь 20 тысяч рублей. А за 3 (три) успешных победы в профессиональном, Денис купил отцу новые "Жигули" 12-й модели. Свой первый профессиональный поединок Бойцов провел в Гамбурге.    На ринге Денис показал немцам, что они не зря сделали на него ставку. Через 2,5 минуты после начала 1 раунда его соперник ушел в глубокий нокаут. И это несмотря на то, что поверженный словак был на 11 лет старше </a:t>
            </a:r>
            <a:r>
              <a:rPr lang="ru-RU" sz="900" dirty="0" err="1" smtClean="0"/>
              <a:t>Бойцова</a:t>
            </a:r>
            <a:r>
              <a:rPr lang="ru-RU" sz="900" dirty="0" smtClean="0"/>
              <a:t>, и почти вдвое дольше него дрался на ринге. Такой ошеломляющей победы от орловского новичка никто не ожидал. После второго подобного поединка немецкие газеты прозвали Дениса русским </a:t>
            </a:r>
            <a:r>
              <a:rPr lang="ru-RU" sz="900" dirty="0" err="1" smtClean="0"/>
              <a:t>Тайсоном</a:t>
            </a:r>
            <a:r>
              <a:rPr lang="ru-RU" sz="900" dirty="0" smtClean="0"/>
              <a:t>. Любители бокса знают, что американский боксер прославился тем, что отправлял в нокаут тяжеловесов в самом начале боя.               </a:t>
            </a:r>
          </a:p>
          <a:p>
            <a:endParaRPr lang="ru-RU" sz="900" dirty="0" smtClean="0"/>
          </a:p>
          <a:p>
            <a:r>
              <a:rPr lang="ru-RU" sz="900" dirty="0" smtClean="0"/>
              <a:t> Однако многочисленные тренировки снова дали о себе знать. После соревнований на Кубе зимой прошлого года Денис прошел медицинское обследование, результат которого ошеломил даже видавших виды врачей российской сборной: несколько сосудов сердца </a:t>
            </a:r>
            <a:r>
              <a:rPr lang="ru-RU" sz="900" dirty="0" err="1" smtClean="0"/>
              <a:t>Бойцова</a:t>
            </a:r>
            <a:r>
              <a:rPr lang="ru-RU" sz="900" dirty="0" smtClean="0"/>
              <a:t> буквально завязались в узел, и в любой момент грозили остановкой сердца. Денису вновь потребовалось срочное хирургическое вмешательство.   Но натренированный организм не сдавался, и уже через полгода после операции Бойцов принял участие в чемпионате мира по боксу, который проходил в южнокорейском городе </a:t>
            </a:r>
            <a:r>
              <a:rPr lang="ru-RU" sz="900" dirty="0" err="1" smtClean="0"/>
              <a:t>Джи-Джу</a:t>
            </a:r>
            <a:r>
              <a:rPr lang="ru-RU" sz="900" dirty="0" smtClean="0"/>
              <a:t>.        </a:t>
            </a:r>
          </a:p>
          <a:p>
            <a:endParaRPr lang="ru-RU" sz="900" dirty="0" smtClean="0"/>
          </a:p>
          <a:p>
            <a:r>
              <a:rPr lang="ru-RU" sz="900" dirty="0" smtClean="0"/>
              <a:t> Вопреки ожиданиям врачей, Денис вновь занял первое место, тем самым в очередной раз подтвердив свою непобедимость. Свою предпоследнюю победу Бойцов одержал незадолго до Нового года в Австрии. Его соперником стал 115-килограмовый белорусский боксер Олег </a:t>
            </a:r>
            <a:r>
              <a:rPr lang="ru-RU" sz="900" dirty="0" err="1" smtClean="0"/>
              <a:t>Цуканов</a:t>
            </a:r>
            <a:r>
              <a:rPr lang="ru-RU" sz="900" dirty="0" smtClean="0"/>
              <a:t>, 26 лет. Но Дениса не испугала ни 25-килограмовая разница в весе (сам Бойцов весит 90 килограмм), ни 9-летняя разница в возрасте (14 февраля Денису только исполнится 19 лет), и на первой минуте второго раунда он "сломал" белоруса серией мощных ударов в лицо и живот.    </a:t>
            </a:r>
          </a:p>
          <a:p>
            <a:endParaRPr lang="ru-RU" sz="900" dirty="0" smtClean="0"/>
          </a:p>
          <a:p>
            <a:r>
              <a:rPr lang="ru-RU" sz="900" dirty="0" smtClean="0"/>
              <a:t> К слову, младший брат Дениса, 15-летний Максим, тоже всерьез занимается боксом. Тренирует парня ни кто иной, как первый тренер Дениса Иван Аспидов. Год назад Максим уже выиграл первенство России среди юношей. Так что, кто знает, может быть вслед за эпохой всемирно известных братьев </a:t>
            </a:r>
            <a:r>
              <a:rPr lang="ru-RU" sz="900" dirty="0" err="1" smtClean="0"/>
              <a:t>Кличко</a:t>
            </a:r>
            <a:r>
              <a:rPr lang="ru-RU" sz="900" dirty="0" smtClean="0"/>
              <a:t> появится новая эпоха братьев Бойцовых. </a:t>
            </a:r>
            <a:endParaRPr lang="ru-RU" sz="9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043362" cy="939784"/>
          </a:xfrm>
        </p:spPr>
        <p:txBody>
          <a:bodyPr/>
          <a:lstStyle/>
          <a:p>
            <a:r>
              <a:rPr lang="ru-RU" dirty="0" smtClean="0"/>
              <a:t>Филипп Егоров</a:t>
            </a:r>
            <a:endParaRPr lang="ru-RU"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285720" y="2143116"/>
            <a:ext cx="4167217" cy="2500330"/>
          </a:xfrm>
          <a:prstGeom prst="rect">
            <a:avLst/>
          </a:prstGeom>
          <a:noFill/>
          <a:ln w="9525">
            <a:noFill/>
            <a:miter lim="800000"/>
            <a:headEnd/>
            <a:tailEnd/>
          </a:ln>
        </p:spPr>
      </p:pic>
      <p:sp>
        <p:nvSpPr>
          <p:cNvPr id="5" name="Прямоугольник 4"/>
          <p:cNvSpPr/>
          <p:nvPr/>
        </p:nvSpPr>
        <p:spPr>
          <a:xfrm>
            <a:off x="4500562" y="214290"/>
            <a:ext cx="4286280" cy="5909310"/>
          </a:xfrm>
          <a:prstGeom prst="rect">
            <a:avLst/>
          </a:prstGeom>
        </p:spPr>
        <p:txBody>
          <a:bodyPr wrap="square">
            <a:spAutoFit/>
          </a:bodyPr>
          <a:lstStyle/>
          <a:p>
            <a:pPr algn="just"/>
            <a:r>
              <a:rPr lang="ru-RU" dirty="0" smtClean="0">
                <a:latin typeface="Times New Roman" pitchFamily="18" charset="0"/>
                <a:cs typeface="Times New Roman" pitchFamily="18" charset="0"/>
              </a:rPr>
              <a:t>Серебряный призер ХХ Зимних Олимпийских игр 2006 г. по бобслею. </a:t>
            </a:r>
          </a:p>
          <a:p>
            <a:pPr algn="just"/>
            <a:r>
              <a:rPr lang="ru-RU" dirty="0" smtClean="0">
                <a:latin typeface="Times New Roman" pitchFamily="18" charset="0"/>
                <a:cs typeface="Times New Roman" pitchFamily="18" charset="0"/>
              </a:rPr>
              <a:t> Родился 8 июня 1978 года в Орле. Первый из орловских спортсменов ступил на олимпийский пьедестал.  Филипп окончил Орловский государственный университет, сейчас учится в Орловской академии </a:t>
            </a:r>
            <a:r>
              <a:rPr lang="ru-RU" dirty="0" err="1" smtClean="0">
                <a:latin typeface="Times New Roman" pitchFamily="18" charset="0"/>
                <a:cs typeface="Times New Roman" pitchFamily="18" charset="0"/>
              </a:rPr>
              <a:t>госслужбы</a:t>
            </a:r>
            <a:r>
              <a:rPr lang="ru-RU" dirty="0" smtClean="0">
                <a:latin typeface="Times New Roman" pitchFamily="18" charset="0"/>
                <a:cs typeface="Times New Roman" pitchFamily="18" charset="0"/>
              </a:rPr>
              <a:t>. Первый тренер Филиппа Егорова – Александр Рыбалов. </a:t>
            </a:r>
          </a:p>
          <a:p>
            <a:pPr algn="just"/>
            <a:r>
              <a:rPr lang="ru-RU" dirty="0" smtClean="0">
                <a:latin typeface="Times New Roman" pitchFamily="18" charset="0"/>
                <a:cs typeface="Times New Roman" pitchFamily="18" charset="0"/>
              </a:rPr>
              <a:t> Егоров - чемпион России (2001) в четверке, бронзовый призер чемпионата России (2004) в четверке, чемпион России по </a:t>
            </a:r>
            <a:r>
              <a:rPr lang="ru-RU" dirty="0" err="1" smtClean="0">
                <a:latin typeface="Times New Roman" pitchFamily="18" charset="0"/>
                <a:cs typeface="Times New Roman" pitchFamily="18" charset="0"/>
              </a:rPr>
              <a:t>боб-стартам</a:t>
            </a:r>
            <a:r>
              <a:rPr lang="ru-RU" dirty="0" smtClean="0">
                <a:latin typeface="Times New Roman" pitchFamily="18" charset="0"/>
                <a:cs typeface="Times New Roman" pitchFamily="18" charset="0"/>
              </a:rPr>
              <a:t> (2001) в четверке, серебряный призер чемпионата России по </a:t>
            </a:r>
            <a:r>
              <a:rPr lang="ru-RU" dirty="0" err="1" smtClean="0">
                <a:latin typeface="Times New Roman" pitchFamily="18" charset="0"/>
                <a:cs typeface="Times New Roman" pitchFamily="18" charset="0"/>
              </a:rPr>
              <a:t>боб-стартам</a:t>
            </a:r>
            <a:r>
              <a:rPr lang="ru-RU" dirty="0" smtClean="0">
                <a:latin typeface="Times New Roman" pitchFamily="18" charset="0"/>
                <a:cs typeface="Times New Roman" pitchFamily="18" charset="0"/>
              </a:rPr>
              <a:t> (2000 - двойка, 2000,2003,2004 - четверка), чемпион мира по </a:t>
            </a:r>
            <a:r>
              <a:rPr lang="ru-RU" dirty="0" err="1" smtClean="0">
                <a:latin typeface="Times New Roman" pitchFamily="18" charset="0"/>
                <a:cs typeface="Times New Roman" pitchFamily="18" charset="0"/>
              </a:rPr>
              <a:t>боб-стартам</a:t>
            </a:r>
            <a:r>
              <a:rPr lang="ru-RU" dirty="0" smtClean="0">
                <a:latin typeface="Times New Roman" pitchFamily="18" charset="0"/>
                <a:cs typeface="Times New Roman" pitchFamily="18" charset="0"/>
              </a:rPr>
              <a:t> (2004) в двойке, бронзовый призер чемпионатов мира по </a:t>
            </a:r>
            <a:r>
              <a:rPr lang="ru-RU" dirty="0" err="1" smtClean="0">
                <a:latin typeface="Times New Roman" pitchFamily="18" charset="0"/>
                <a:cs typeface="Times New Roman" pitchFamily="18" charset="0"/>
              </a:rPr>
              <a:t>боб-стартам</a:t>
            </a:r>
            <a:r>
              <a:rPr lang="ru-RU" dirty="0" smtClean="0">
                <a:latin typeface="Times New Roman" pitchFamily="18" charset="0"/>
                <a:cs typeface="Times New Roman" pitchFamily="18" charset="0"/>
              </a:rPr>
              <a:t> (2000, 2001, 2004) в четверке.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85794"/>
            <a:ext cx="8229600" cy="3286149"/>
          </a:xfrm>
        </p:spPr>
        <p:txBody>
          <a:bodyPr>
            <a:normAutofit/>
          </a:bodyPr>
          <a:lstStyle/>
          <a:p>
            <a:pPr algn="just"/>
            <a:r>
              <a:rPr lang="ru-RU" sz="1800" dirty="0" smtClean="0">
                <a:latin typeface="Times New Roman" pitchFamily="18" charset="0"/>
                <a:cs typeface="Times New Roman" pitchFamily="18" charset="0"/>
              </a:rPr>
              <a:t> Живет в Орле, в однокомнатной квартире, ключи от которой по решению Совета директоров ОАО «</a:t>
            </a:r>
            <a:r>
              <a:rPr lang="ru-RU" sz="1800" dirty="0" err="1" smtClean="0">
                <a:latin typeface="Times New Roman" pitchFamily="18" charset="0"/>
                <a:cs typeface="Times New Roman" pitchFamily="18" charset="0"/>
              </a:rPr>
              <a:t>Орелстрой</a:t>
            </a:r>
            <a:r>
              <a:rPr lang="ru-RU" sz="1800" dirty="0" smtClean="0">
                <a:latin typeface="Times New Roman" pitchFamily="18" charset="0"/>
                <a:cs typeface="Times New Roman" pitchFamily="18" charset="0"/>
              </a:rPr>
              <a:t>», Егору Филиппову вручил губернатор Егор Строев в знак признательности за олимпийскую медаль.             </a:t>
            </a:r>
          </a:p>
          <a:p>
            <a:pPr algn="just"/>
            <a:r>
              <a:rPr lang="ru-RU" sz="1800" dirty="0" smtClean="0">
                <a:latin typeface="Times New Roman" pitchFamily="18" charset="0"/>
                <a:cs typeface="Times New Roman" pitchFamily="18" charset="0"/>
              </a:rPr>
              <a:t> Мама Егорова музыкальный педагог, она и приобщила сына к музыке. В свободное время Филипп солирует на гитаре и поет в группе </a:t>
            </a:r>
            <a:r>
              <a:rPr lang="ru-RU" sz="1800" dirty="0" err="1" smtClean="0">
                <a:latin typeface="Times New Roman" pitchFamily="18" charset="0"/>
                <a:cs typeface="Times New Roman" pitchFamily="18" charset="0"/>
              </a:rPr>
              <a:t>Banzai's</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Band</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Experience</a:t>
            </a:r>
            <a:r>
              <a:rPr lang="ru-RU" sz="1800" dirty="0" smtClean="0">
                <a:latin typeface="Times New Roman" pitchFamily="18" charset="0"/>
                <a:cs typeface="Times New Roman" pitchFamily="18" charset="0"/>
              </a:rPr>
              <a:t>.                На следующей Зимней Олимпиаде Филипп планирует взять золотую медаль.</a:t>
            </a:r>
            <a:endParaRPr lang="ru-RU" sz="1800" dirty="0">
              <a:latin typeface="Times New Roman" pitchFamily="18" charset="0"/>
              <a:cs typeface="Times New Roman" pitchFamily="18" charset="0"/>
            </a:endParaRPr>
          </a:p>
        </p:txBody>
      </p:sp>
      <p:pic>
        <p:nvPicPr>
          <p:cNvPr id="4" name="Picture 3"/>
          <p:cNvPicPr>
            <a:picLocks noChangeAspect="1" noChangeArrowheads="1"/>
          </p:cNvPicPr>
          <p:nvPr/>
        </p:nvPicPr>
        <p:blipFill>
          <a:blip r:embed="rId2" cstate="print"/>
          <a:srcRect/>
          <a:stretch>
            <a:fillRect/>
          </a:stretch>
        </p:blipFill>
        <p:spPr bwMode="auto">
          <a:xfrm>
            <a:off x="5643570" y="3286124"/>
            <a:ext cx="2581275" cy="33432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Юрий Семин</a:t>
            </a:r>
            <a:endParaRPr lang="ru-RU" dirty="0"/>
          </a:p>
        </p:txBody>
      </p:sp>
      <p:pic>
        <p:nvPicPr>
          <p:cNvPr id="2051" name="Picture 3"/>
          <p:cNvPicPr>
            <a:picLocks noGrp="1" noChangeAspect="1" noChangeArrowheads="1"/>
          </p:cNvPicPr>
          <p:nvPr>
            <p:ph idx="1"/>
          </p:nvPr>
        </p:nvPicPr>
        <p:blipFill>
          <a:blip r:embed="rId2" cstate="print"/>
          <a:srcRect/>
          <a:stretch>
            <a:fillRect/>
          </a:stretch>
        </p:blipFill>
        <p:spPr bwMode="auto">
          <a:xfrm>
            <a:off x="0" y="0"/>
            <a:ext cx="2695575" cy="2600325"/>
          </a:xfrm>
          <a:prstGeom prst="rect">
            <a:avLst/>
          </a:prstGeom>
          <a:noFill/>
          <a:ln w="9525">
            <a:noFill/>
            <a:miter lim="800000"/>
            <a:headEnd/>
            <a:tailEnd/>
          </a:ln>
        </p:spPr>
      </p:pic>
      <p:sp>
        <p:nvSpPr>
          <p:cNvPr id="7" name="Прямоугольник 6"/>
          <p:cNvSpPr/>
          <p:nvPr/>
        </p:nvSpPr>
        <p:spPr>
          <a:xfrm>
            <a:off x="3786182" y="1142984"/>
            <a:ext cx="4572000" cy="1477328"/>
          </a:xfrm>
          <a:prstGeom prst="rect">
            <a:avLst/>
          </a:prstGeom>
        </p:spPr>
        <p:txBody>
          <a:bodyPr>
            <a:spAutoFit/>
          </a:bodyPr>
          <a:lstStyle/>
          <a:p>
            <a:pPr algn="just"/>
            <a:r>
              <a:rPr lang="ru-RU" dirty="0" smtClean="0">
                <a:latin typeface="Times New Roman" pitchFamily="18" charset="0"/>
                <a:cs typeface="Times New Roman" pitchFamily="18" charset="0"/>
              </a:rPr>
              <a:t>Футбольный тренер. Переехал с родителями в Орел из Оренбурга в 1950 году. Карьеру футболиста и известного тренера Семин начал в команде "Динамо". Живет и работает в Москве, но в Орле бывает часто.</a:t>
            </a:r>
            <a:endParaRPr lang="ru-RU" dirty="0">
              <a:latin typeface="Times New Roman" pitchFamily="18" charset="0"/>
              <a:cs typeface="Times New Roman" pitchFamily="18" charset="0"/>
            </a:endParaRPr>
          </a:p>
        </p:txBody>
      </p:sp>
      <p:sp>
        <p:nvSpPr>
          <p:cNvPr id="8" name="Прямоугольник 7"/>
          <p:cNvSpPr/>
          <p:nvPr/>
        </p:nvSpPr>
        <p:spPr>
          <a:xfrm>
            <a:off x="642910" y="2610683"/>
            <a:ext cx="8215370" cy="4247317"/>
          </a:xfrm>
          <a:prstGeom prst="rect">
            <a:avLst/>
          </a:prstGeom>
        </p:spPr>
        <p:txBody>
          <a:bodyPr wrap="square">
            <a:spAutoFit/>
          </a:bodyPr>
          <a:lstStyle/>
          <a:p>
            <a:pPr algn="just"/>
            <a:r>
              <a:rPr lang="ru-RU" dirty="0" smtClean="0">
                <a:latin typeface="Times New Roman" pitchFamily="18" charset="0"/>
                <a:cs typeface="Times New Roman" pitchFamily="18" charset="0"/>
              </a:rPr>
              <a:t>Кто бы мог подумать, что худощавый, нескладный орловский мальчуган (семья Павла Сёмина переехала к родителям в Орел, когда сыну исполнилось 3 года) станет не только заметной фигурой в самых известных советских клубах, но и выдающимся футбольным организатором, одним из самых передовых российских тренеров. Но все к этому шло с раннего детства. Семья Сёминых жила по тем временам скромно, не лучше соседей, но только у Юры, как рассказывал друг его детства, ныне Народный артист России Валерий Баринов, был настоящий футбольный мяч - настолько его отец хотел видеть сына футболистом. И после школы у подъезда его всегда уже поджидали товарищи, чтобы начать очередное уличное футбольное сражение. Впрочем, начинал Юра не с футбола, а с легкой атлетики, с прыжков в высоту и бега на средние дистанции. И если высоко прыгнуть не удалось, то "набегал" юный легкоатлет на звание чемпиона города среди школьников в своем возрасте. Но в его 19-й орловской школе была и футбольная секция, и, вдоволь набегавшись и напрыгавшись, Юра находил время, чтобы там погонять мяч. </a:t>
            </a:r>
            <a:endParaRPr lang="ru-RU"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29600" cy="5697559"/>
          </a:xfrm>
        </p:spPr>
        <p:txBody>
          <a:bodyPr>
            <a:normAutofit fontScale="47500" lnSpcReduction="20000"/>
          </a:bodyPr>
          <a:lstStyle/>
          <a:p>
            <a:pPr algn="just">
              <a:buNone/>
            </a:pPr>
            <a:r>
              <a:rPr lang="ru-RU" sz="3800" dirty="0" smtClean="0">
                <a:latin typeface="Times New Roman" pitchFamily="18" charset="0"/>
                <a:cs typeface="Times New Roman" pitchFamily="18" charset="0"/>
              </a:rPr>
              <a:t>Личная жизнь</a:t>
            </a:r>
          </a:p>
          <a:p>
            <a:pPr algn="just"/>
            <a:r>
              <a:rPr lang="ru-RU" dirty="0" smtClean="0">
                <a:latin typeface="Times New Roman" pitchFamily="18" charset="0"/>
                <a:cs typeface="Times New Roman" pitchFamily="18" charset="0"/>
              </a:rPr>
              <a:t>С 7 декабря 1968 года состоит в браке. Жену зовут Любовь. Есть сын Андрей и внучка Маша.</a:t>
            </a:r>
          </a:p>
          <a:p>
            <a:pPr algn="just">
              <a:buNone/>
            </a:pPr>
            <a:endParaRPr lang="ru-RU" dirty="0" smtClean="0">
              <a:latin typeface="Times New Roman" pitchFamily="18" charset="0"/>
              <a:cs typeface="Times New Roman" pitchFamily="18" charset="0"/>
            </a:endParaRPr>
          </a:p>
          <a:p>
            <a:pPr algn="just">
              <a:buNone/>
            </a:pPr>
            <a:r>
              <a:rPr lang="ru-RU" sz="3800" dirty="0" smtClean="0">
                <a:latin typeface="Times New Roman" pitchFamily="18" charset="0"/>
                <a:cs typeface="Times New Roman" pitchFamily="18" charset="0"/>
              </a:rPr>
              <a:t>Достижения тренера</a:t>
            </a:r>
          </a:p>
          <a:p>
            <a:pPr algn="just"/>
            <a:r>
              <a:rPr lang="ru-RU" dirty="0" smtClean="0">
                <a:latin typeface="Times New Roman" pitchFamily="18" charset="0"/>
                <a:cs typeface="Times New Roman" pitchFamily="18" charset="0"/>
              </a:rPr>
              <a:t>Заслуженный тренер Таджикской ССР (1985)</a:t>
            </a:r>
          </a:p>
          <a:p>
            <a:pPr algn="just"/>
            <a:r>
              <a:rPr lang="ru-RU" dirty="0" smtClean="0">
                <a:latin typeface="Times New Roman" pitchFamily="18" charset="0"/>
                <a:cs typeface="Times New Roman" pitchFamily="18" charset="0"/>
              </a:rPr>
              <a:t>Заслуженный тренер РСФСР (1989)</a:t>
            </a:r>
          </a:p>
          <a:p>
            <a:pPr algn="just"/>
            <a:r>
              <a:rPr lang="ru-RU" dirty="0" smtClean="0">
                <a:latin typeface="Times New Roman" pitchFamily="18" charset="0"/>
                <a:cs typeface="Times New Roman" pitchFamily="18" charset="0"/>
              </a:rPr>
              <a:t>Дважды награждён знаком «Почётный железнодорожник»</a:t>
            </a:r>
          </a:p>
          <a:p>
            <a:pPr algn="just"/>
            <a:r>
              <a:rPr lang="ru-RU" dirty="0" smtClean="0">
                <a:latin typeface="Times New Roman" pitchFamily="18" charset="0"/>
                <a:cs typeface="Times New Roman" pitchFamily="18" charset="0"/>
              </a:rPr>
              <a:t>10 мая 2007 Награждён орденом Почета за заслуги в развитии физической культуры и спорта</a:t>
            </a:r>
          </a:p>
          <a:p>
            <a:pPr algn="just"/>
            <a:r>
              <a:rPr lang="ru-RU" dirty="0" smtClean="0">
                <a:latin typeface="Times New Roman" pitchFamily="18" charset="0"/>
                <a:cs typeface="Times New Roman" pitchFamily="18" charset="0"/>
              </a:rPr>
              <a:t>Под его руководством «Локомотив» стал:</a:t>
            </a:r>
          </a:p>
          <a:p>
            <a:pPr algn="just"/>
            <a:r>
              <a:rPr lang="ru-RU" dirty="0" smtClean="0">
                <a:latin typeface="Times New Roman" pitchFamily="18" charset="0"/>
                <a:cs typeface="Times New Roman" pitchFamily="18" charset="0"/>
              </a:rPr>
              <a:t>чемпионом России (2002, 2004)</a:t>
            </a:r>
          </a:p>
          <a:p>
            <a:pPr algn="just"/>
            <a:r>
              <a:rPr lang="ru-RU" dirty="0" smtClean="0">
                <a:latin typeface="Times New Roman" pitchFamily="18" charset="0"/>
                <a:cs typeface="Times New Roman" pitchFamily="18" charset="0"/>
              </a:rPr>
              <a:t>серебряным призёром чемпионата России (1995, 1999, 2000, 2001)</a:t>
            </a:r>
          </a:p>
          <a:p>
            <a:pPr algn="just"/>
            <a:r>
              <a:rPr lang="ru-RU" dirty="0" smtClean="0">
                <a:latin typeface="Times New Roman" pitchFamily="18" charset="0"/>
                <a:cs typeface="Times New Roman" pitchFamily="18" charset="0"/>
              </a:rPr>
              <a:t>бронзовым призёром (1994, 1998)</a:t>
            </a:r>
          </a:p>
          <a:p>
            <a:pPr algn="just"/>
            <a:r>
              <a:rPr lang="ru-RU" dirty="0" smtClean="0">
                <a:latin typeface="Times New Roman" pitchFamily="18" charset="0"/>
                <a:cs typeface="Times New Roman" pitchFamily="18" charset="0"/>
              </a:rPr>
              <a:t>обладателем Кубка России (1996, 1997, 2000, 2001)</a:t>
            </a:r>
          </a:p>
          <a:p>
            <a:pPr algn="just"/>
            <a:r>
              <a:rPr lang="ru-RU" dirty="0" smtClean="0">
                <a:latin typeface="Times New Roman" pitchFamily="18" charset="0"/>
                <a:cs typeface="Times New Roman" pitchFamily="18" charset="0"/>
              </a:rPr>
              <a:t>обладателем Суперкубка России (2003, 2005)</a:t>
            </a:r>
          </a:p>
          <a:p>
            <a:pPr algn="just"/>
            <a:r>
              <a:rPr lang="ru-RU" dirty="0" smtClean="0">
                <a:latin typeface="Times New Roman" pitchFamily="18" charset="0"/>
                <a:cs typeface="Times New Roman" pitchFamily="18" charset="0"/>
              </a:rPr>
              <a:t>финалистом Кубка СССР (1990)</a:t>
            </a:r>
          </a:p>
          <a:p>
            <a:pPr algn="just"/>
            <a:r>
              <a:rPr lang="ru-RU" dirty="0" smtClean="0">
                <a:latin typeface="Times New Roman" pitchFamily="18" charset="0"/>
                <a:cs typeface="Times New Roman" pitchFamily="18" charset="0"/>
              </a:rPr>
              <a:t>полуфиналистом Кубка обладателей кубков (1998, 1999).</a:t>
            </a:r>
          </a:p>
          <a:p>
            <a:pPr algn="just"/>
            <a:r>
              <a:rPr lang="ru-RU" dirty="0" smtClean="0">
                <a:latin typeface="Times New Roman" pitchFamily="18" charset="0"/>
                <a:cs typeface="Times New Roman" pitchFamily="18" charset="0"/>
              </a:rPr>
              <a:t>Под его руководством «Динамо» (Киев) стало:</a:t>
            </a:r>
          </a:p>
          <a:p>
            <a:pPr algn="just"/>
            <a:r>
              <a:rPr lang="ru-RU" dirty="0" smtClean="0">
                <a:latin typeface="Times New Roman" pitchFamily="18" charset="0"/>
                <a:cs typeface="Times New Roman" pitchFamily="18" charset="0"/>
              </a:rPr>
              <a:t>Чемпионом Украины (2008/09)</a:t>
            </a:r>
          </a:p>
          <a:p>
            <a:pPr algn="just"/>
            <a:r>
              <a:rPr lang="ru-RU" dirty="0" smtClean="0">
                <a:latin typeface="Times New Roman" pitchFamily="18" charset="0"/>
                <a:cs typeface="Times New Roman" pitchFamily="18" charset="0"/>
              </a:rPr>
              <a:t>серебряным призёром Чемпионата Украины (2007/08)</a:t>
            </a:r>
          </a:p>
          <a:p>
            <a:pPr algn="just"/>
            <a:r>
              <a:rPr lang="ru-RU" dirty="0" smtClean="0">
                <a:latin typeface="Times New Roman" pitchFamily="18" charset="0"/>
                <a:cs typeface="Times New Roman" pitchFamily="18" charset="0"/>
              </a:rPr>
              <a:t>обладателем Кубка Первого канала 2008</a:t>
            </a:r>
          </a:p>
          <a:p>
            <a:pPr algn="just"/>
            <a:r>
              <a:rPr lang="ru-RU" dirty="0" smtClean="0">
                <a:latin typeface="Times New Roman" pitchFamily="18" charset="0"/>
                <a:cs typeface="Times New Roman" pitchFamily="18" charset="0"/>
              </a:rPr>
              <a:t>полуфиналистом Кубка УЕФА (2008/09)</a:t>
            </a:r>
          </a:p>
          <a:p>
            <a:pPr algn="just"/>
            <a:r>
              <a:rPr lang="ru-RU" dirty="0" smtClean="0">
                <a:latin typeface="Times New Roman" pitchFamily="18" charset="0"/>
                <a:cs typeface="Times New Roman" pitchFamily="18" charset="0"/>
              </a:rPr>
              <a:t>Тренер сборной России (1992—1994, 1996—1999, в 2005 — главный)</a:t>
            </a:r>
          </a:p>
          <a:p>
            <a:pPr algn="just"/>
            <a:r>
              <a:rPr lang="ru-RU" dirty="0" smtClean="0">
                <a:latin typeface="Times New Roman" pitchFamily="18" charset="0"/>
                <a:cs typeface="Times New Roman" pitchFamily="18" charset="0"/>
              </a:rPr>
              <a:t>Тренер олимпийской сборной Новой Зеландии (1991),</a:t>
            </a:r>
          </a:p>
          <a:p>
            <a:pPr algn="just"/>
            <a:r>
              <a:rPr lang="ru-RU" dirty="0" smtClean="0">
                <a:latin typeface="Times New Roman" pitchFamily="18" charset="0"/>
                <a:cs typeface="Times New Roman" pitchFamily="18" charset="0"/>
              </a:rPr>
              <a:t>Рекордсмен чемпионатов России по количеству матчей в качестве тренера одного клуба. </a:t>
            </a:r>
          </a:p>
          <a:p>
            <a:endParaRPr lang="ru-RU" dirty="0" smtClean="0"/>
          </a:p>
          <a:p>
            <a:endParaRPr lang="ru-RU" dirty="0" smtClean="0"/>
          </a:p>
          <a:p>
            <a:endParaRPr lang="ru-RU" dirty="0" smtClean="0"/>
          </a:p>
          <a:p>
            <a:endParaRPr lang="ru-RU" dirty="0" smtClean="0"/>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Валерий Баринов</a:t>
            </a:r>
            <a:endParaRPr lang="ru-RU"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214282" y="214290"/>
            <a:ext cx="2695575" cy="2809875"/>
          </a:xfrm>
          <a:prstGeom prst="rect">
            <a:avLst/>
          </a:prstGeom>
          <a:noFill/>
          <a:ln w="9525">
            <a:noFill/>
            <a:miter lim="800000"/>
            <a:headEnd/>
            <a:tailEnd/>
          </a:ln>
        </p:spPr>
      </p:pic>
      <p:sp>
        <p:nvSpPr>
          <p:cNvPr id="5" name="Прямоугольник 4"/>
          <p:cNvSpPr/>
          <p:nvPr/>
        </p:nvSpPr>
        <p:spPr>
          <a:xfrm>
            <a:off x="2857472" y="1225689"/>
            <a:ext cx="6286528" cy="5632311"/>
          </a:xfrm>
          <a:prstGeom prst="rect">
            <a:avLst/>
          </a:prstGeom>
        </p:spPr>
        <p:txBody>
          <a:bodyPr wrap="square">
            <a:spAutoFit/>
          </a:bodyPr>
          <a:lstStyle/>
          <a:p>
            <a:pPr algn="just"/>
            <a:r>
              <a:rPr lang="ru-RU" dirty="0" smtClean="0">
                <a:latin typeface="Times New Roman" pitchFamily="18" charset="0"/>
                <a:cs typeface="Times New Roman" pitchFamily="18" charset="0"/>
              </a:rPr>
              <a:t>Валерий Александрович Баринов родился в д.Жилино Володарского района Орловской области. Актер театра и кино. Сыграл семьдесят ролей, после чего перестал их считать. Знаменитым он проснулся после картины "</a:t>
            </a:r>
            <a:r>
              <a:rPr lang="ru-RU" dirty="0" err="1" smtClean="0">
                <a:latin typeface="Times New Roman" pitchFamily="18" charset="0"/>
                <a:cs typeface="Times New Roman" pitchFamily="18" charset="0"/>
              </a:rPr>
              <a:t>Агапэ</a:t>
            </a:r>
            <a:r>
              <a:rPr lang="ru-RU" dirty="0" smtClean="0">
                <a:latin typeface="Times New Roman" pitchFamily="18" charset="0"/>
                <a:cs typeface="Times New Roman" pitchFamily="18" charset="0"/>
              </a:rPr>
              <a:t>", где сыграл маленького человека, ставшего жертвой наглого "хозяина" нынешней жизни. Популярность Баринова возросла после телесериала "Петербургские тайны", где он предстал в роли отпетого </a:t>
            </a:r>
            <a:r>
              <a:rPr lang="ru-RU" dirty="0" err="1" smtClean="0">
                <a:latin typeface="Times New Roman" pitchFamily="18" charset="0"/>
                <a:cs typeface="Times New Roman" pitchFamily="18" charset="0"/>
              </a:rPr>
              <a:t>мерзавца</a:t>
            </a:r>
            <a:r>
              <a:rPr lang="ru-RU" dirty="0" smtClean="0">
                <a:latin typeface="Times New Roman" pitchFamily="18" charset="0"/>
                <a:cs typeface="Times New Roman" pitchFamily="18" charset="0"/>
              </a:rPr>
              <a:t> Хлебонасущенского, купившего невинную девушку. В недавней работе – фильме "Дом для богатых" – Валерий Баринов создал неоднозначный характер реформатора, который хочет, как лучше, но получается, естественно, как всегда. А на сцене Малого театра Валерий Александрович сыграл много ярких образов, в основном в пьесах Островского. "Я переиграл столько всяких </a:t>
            </a:r>
            <a:r>
              <a:rPr lang="ru-RU" dirty="0" err="1" smtClean="0">
                <a:latin typeface="Times New Roman" pitchFamily="18" charset="0"/>
                <a:cs typeface="Times New Roman" pitchFamily="18" charset="0"/>
              </a:rPr>
              <a:t>подлецов</a:t>
            </a:r>
            <a:r>
              <a:rPr lang="ru-RU" dirty="0" smtClean="0">
                <a:latin typeface="Times New Roman" pitchFamily="18" charset="0"/>
                <a:cs typeface="Times New Roman" pitchFamily="18" charset="0"/>
              </a:rPr>
              <a:t> и негодяев! Положительных героев у меня тоже не так уж мало, но они не столь ярки. Потому что отрицательные, как правило, драматургами выписываются ярче. Почему я специализируюсь в этом амплуа? Режиссеры привыкли ко мне в этой ипостаси. Один раз сыграл хорошо – и поехало!", – говорит актер.</a:t>
            </a:r>
            <a:endParaRPr lang="ru-RU" dirty="0">
              <a:latin typeface="Times New Roman" pitchFamily="18" charset="0"/>
              <a:cs typeface="Times New Roman" pitchFamily="18" charset="0"/>
            </a:endParaRPr>
          </a:p>
        </p:txBody>
      </p:sp>
      <p:pic>
        <p:nvPicPr>
          <p:cNvPr id="3075" name="Picture 3"/>
          <p:cNvPicPr>
            <a:picLocks noChangeAspect="1" noChangeArrowheads="1"/>
          </p:cNvPicPr>
          <p:nvPr/>
        </p:nvPicPr>
        <p:blipFill>
          <a:blip r:embed="rId3" cstate="print"/>
          <a:srcRect/>
          <a:stretch>
            <a:fillRect/>
          </a:stretch>
        </p:blipFill>
        <p:spPr bwMode="auto">
          <a:xfrm>
            <a:off x="285720" y="3214686"/>
            <a:ext cx="2381250" cy="33432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Леонид </a:t>
            </a:r>
            <a:r>
              <a:rPr lang="ru-RU" dirty="0" err="1" smtClean="0"/>
              <a:t>Амелехин</a:t>
            </a:r>
            <a:endParaRPr lang="ru-RU"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500034" y="1357298"/>
            <a:ext cx="2695575" cy="3600450"/>
          </a:xfrm>
          <a:prstGeom prst="rect">
            <a:avLst/>
          </a:prstGeom>
          <a:noFill/>
          <a:ln w="9525">
            <a:noFill/>
            <a:miter lim="800000"/>
            <a:headEnd/>
            <a:tailEnd/>
          </a:ln>
        </p:spPr>
      </p:pic>
      <p:sp>
        <p:nvSpPr>
          <p:cNvPr id="5" name="Прямоугольник 4"/>
          <p:cNvSpPr/>
          <p:nvPr/>
        </p:nvSpPr>
        <p:spPr>
          <a:xfrm>
            <a:off x="3428992" y="4000504"/>
            <a:ext cx="4572000" cy="1200329"/>
          </a:xfrm>
          <a:prstGeom prst="rect">
            <a:avLst/>
          </a:prstGeom>
        </p:spPr>
        <p:txBody>
          <a:bodyPr>
            <a:spAutoFit/>
          </a:bodyPr>
          <a:lstStyle/>
          <a:p>
            <a:pPr algn="just"/>
            <a:r>
              <a:rPr lang="ru-RU" dirty="0" smtClean="0">
                <a:latin typeface="Times New Roman" pitchFamily="18" charset="0"/>
                <a:cs typeface="Times New Roman" pitchFamily="18" charset="0"/>
              </a:rPr>
              <a:t>После первого Международного салона кукол, состоявшегося в Москве, о работах орловского мастера Леонида </a:t>
            </a:r>
            <a:r>
              <a:rPr lang="ru-RU" dirty="0" err="1" smtClean="0">
                <a:latin typeface="Times New Roman" pitchFamily="18" charset="0"/>
                <a:cs typeface="Times New Roman" pitchFamily="18" charset="0"/>
              </a:rPr>
              <a:t>Амелехина</a:t>
            </a:r>
            <a:r>
              <a:rPr lang="ru-RU" dirty="0" smtClean="0">
                <a:latin typeface="Times New Roman" pitchFamily="18" charset="0"/>
                <a:cs typeface="Times New Roman" pitchFamily="18" charset="0"/>
              </a:rPr>
              <a:t> узнали во многих странах мира.</a:t>
            </a:r>
            <a:endParaRPr lang="ru-RU" dirty="0">
              <a:latin typeface="Times New Roman" pitchFamily="18" charset="0"/>
              <a:cs typeface="Times New Roman" pitchFamily="18" charset="0"/>
            </a:endParaRPr>
          </a:p>
        </p:txBody>
      </p:sp>
      <p:sp>
        <p:nvSpPr>
          <p:cNvPr id="6" name="Прямоугольник 5"/>
          <p:cNvSpPr/>
          <p:nvPr/>
        </p:nvSpPr>
        <p:spPr>
          <a:xfrm>
            <a:off x="3500430" y="1214422"/>
            <a:ext cx="4572000" cy="1754326"/>
          </a:xfrm>
          <a:prstGeom prst="rect">
            <a:avLst/>
          </a:prstGeom>
        </p:spPr>
        <p:txBody>
          <a:bodyPr>
            <a:spAutoFit/>
          </a:bodyPr>
          <a:lstStyle/>
          <a:p>
            <a:pPr algn="just"/>
            <a:r>
              <a:rPr lang="ru-RU" dirty="0" smtClean="0">
                <a:latin typeface="Times New Roman" pitchFamily="18" charset="0"/>
                <a:cs typeface="Times New Roman" pitchFamily="18" charset="0"/>
              </a:rPr>
              <a:t>Кузнец. С большой буквы "К". Имя орловского мастера Леонида </a:t>
            </a:r>
            <a:r>
              <a:rPr lang="ru-RU" dirty="0" err="1" smtClean="0">
                <a:latin typeface="Times New Roman" pitchFamily="18" charset="0"/>
                <a:cs typeface="Times New Roman" pitchFamily="18" charset="0"/>
              </a:rPr>
              <a:t>Амелехина</a:t>
            </a:r>
            <a:r>
              <a:rPr lang="ru-RU" dirty="0" smtClean="0">
                <a:latin typeface="Times New Roman" pitchFamily="18" charset="0"/>
                <a:cs typeface="Times New Roman" pitchFamily="18" charset="0"/>
              </a:rPr>
              <a:t> известно в России и за рубежом. Вы наверняка видели двухметровую скульптуру "Командора" что у ресторана "Веселый Роджер"! Живет и работает в Орле.</a:t>
            </a:r>
            <a:endParaRPr lang="ru-RU" dirty="0">
              <a:latin typeface="Times New Roman" pitchFamily="18" charset="0"/>
              <a:cs typeface="Times New Roman" pitchFamily="18" charset="0"/>
            </a:endParaRPr>
          </a:p>
        </p:txBody>
      </p:sp>
      <p:sp>
        <p:nvSpPr>
          <p:cNvPr id="7" name="Прямоугольник 6"/>
          <p:cNvSpPr/>
          <p:nvPr/>
        </p:nvSpPr>
        <p:spPr>
          <a:xfrm>
            <a:off x="3428992" y="3000372"/>
            <a:ext cx="4572000" cy="923330"/>
          </a:xfrm>
          <a:prstGeom prst="rect">
            <a:avLst/>
          </a:prstGeom>
        </p:spPr>
        <p:txBody>
          <a:bodyPr>
            <a:spAutoFit/>
          </a:bodyPr>
          <a:lstStyle/>
          <a:p>
            <a:pPr algn="just"/>
            <a:r>
              <a:rPr lang="ru-RU" dirty="0" smtClean="0">
                <a:latin typeface="Times New Roman" pitchFamily="18" charset="0"/>
                <a:cs typeface="Times New Roman" pitchFamily="18" charset="0"/>
              </a:rPr>
              <a:t>Леониду 39 лет. В 90-е годы работал литейщиком на часовом заводе. Идею создания кукол вынашивал лет десять. </a:t>
            </a:r>
            <a:endParaRPr lang="ru-RU"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2804</Words>
  <Application>Microsoft Office PowerPoint</Application>
  <PresentationFormat>Экран (4:3)</PresentationFormat>
  <Paragraphs>91</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Знаменитые люди города Орла</vt:lpstr>
      <vt:lpstr>Денис Бойцов</vt:lpstr>
      <vt:lpstr>Слайд 3</vt:lpstr>
      <vt:lpstr>Филипп Егоров</vt:lpstr>
      <vt:lpstr>Слайд 5</vt:lpstr>
      <vt:lpstr>Юрий Семин</vt:lpstr>
      <vt:lpstr>Слайд 7</vt:lpstr>
      <vt:lpstr>                 Валерий Баринов</vt:lpstr>
      <vt:lpstr>Леонид Амелехин</vt:lpstr>
      <vt:lpstr>Слайд 10</vt:lpstr>
      <vt:lpstr>Владимир Ададуров</vt:lpstr>
      <vt:lpstr>Сергей Басинский</vt:lpstr>
      <vt:lpstr>Слайд 13</vt:lpstr>
      <vt:lpstr>Владимир Березин</vt:lpstr>
      <vt:lpstr>Слайд 15</vt:lpstr>
      <vt:lpstr>Переверзев Иван Фёдорович</vt:lpstr>
      <vt:lpstr>Слайд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Девчонки</dc:creator>
  <cp:lastModifiedBy>user</cp:lastModifiedBy>
  <cp:revision>16</cp:revision>
  <dcterms:created xsi:type="dcterms:W3CDTF">2012-01-13T06:26:31Z</dcterms:created>
  <dcterms:modified xsi:type="dcterms:W3CDTF">2025-12-02T08:34:04Z</dcterms:modified>
</cp:coreProperties>
</file>